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60" r:id="rId3"/>
    <p:sldId id="262" r:id="rId4"/>
    <p:sldId id="265" r:id="rId5"/>
    <p:sldId id="324" r:id="rId6"/>
    <p:sldId id="292" r:id="rId7"/>
    <p:sldId id="325" r:id="rId8"/>
    <p:sldId id="275" r:id="rId9"/>
    <p:sldId id="326" r:id="rId10"/>
    <p:sldId id="290" r:id="rId11"/>
    <p:sldId id="267" r:id="rId12"/>
    <p:sldId id="295" r:id="rId13"/>
    <p:sldId id="298" r:id="rId14"/>
    <p:sldId id="301" r:id="rId15"/>
    <p:sldId id="303" r:id="rId16"/>
    <p:sldId id="306" r:id="rId17"/>
    <p:sldId id="312" r:id="rId18"/>
    <p:sldId id="315" r:id="rId19"/>
    <p:sldId id="320" r:id="rId20"/>
    <p:sldId id="321" r:id="rId21"/>
    <p:sldId id="322" r:id="rId22"/>
  </p:sldIdLst>
  <p:sldSz cx="9144000" cy="5143500" type="screen16x9"/>
  <p:notesSz cx="6858000" cy="9144000"/>
  <p:embeddedFontLst>
    <p:embeddedFont>
      <p:font typeface="Oswald" panose="020B0604020202020204" charset="0"/>
      <p:regular r:id="rId24"/>
      <p:bold r:id="rId25"/>
    </p:embeddedFont>
    <p:embeddedFont>
      <p:font typeface="Calibri" panose="020F0502020204030204" pitchFamily="34" charset="0"/>
      <p:regular r:id="rId26"/>
      <p:bold r:id="rId27"/>
      <p:italic r:id="rId28"/>
      <p:boldItalic r:id="rId29"/>
    </p:embeddedFont>
    <p:embeddedFont>
      <p:font typeface="Bebas Neue" panose="020B0604020202020204" charset="0"/>
      <p:regular r:id="rId30"/>
    </p:embeddedFont>
    <p:embeddedFont>
      <p:font typeface="Fira Code" panose="020B0604020202020204" charset="0"/>
      <p:regular r:id="rId31"/>
      <p:bold r:id="rId32"/>
    </p:embeddedFont>
    <p:embeddedFont>
      <p:font typeface="Fira Code Light" panose="020B0604020202020204" charset="0"/>
      <p:regular r:id="rId33"/>
      <p:bold r:id="rId34"/>
    </p:embeddedFont>
    <p:embeddedFont>
      <p:font typeface="Open Sans" panose="020B0606030504020204"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1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1.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8.xml"/><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1.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1.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1.xml"/><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1.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1.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1.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8122028" y="4755900"/>
            <a:ext cx="735522" cy="32335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endParaRPr sz="1000" dirty="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Fira Code"/>
                <a:ea typeface="Fira Code"/>
                <a:cs typeface="Fira Code"/>
                <a:sym typeface="Fira Code"/>
              </a:rPr>
              <a:t>Complete the following table about base changes:</a:t>
            </a:r>
            <a:endParaRPr sz="120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a16="http://schemas.microsoft.com/office/drawing/2014/main" xmlns="" val="20000"/>
                    </a:ext>
                  </a:extLst>
                </a:gridCol>
                <a:gridCol w="2568000">
                  <a:extLst>
                    <a:ext uri="{9D8B030D-6E8A-4147-A177-3AD203B41FA5}">
                      <a16:colId xmlns:a16="http://schemas.microsoft.com/office/drawing/2014/main" xmlns="" val="20001"/>
                    </a:ext>
                  </a:extLst>
                </a:gridCol>
                <a:gridCol w="2568000">
                  <a:extLst>
                    <a:ext uri="{9D8B030D-6E8A-4147-A177-3AD203B41FA5}">
                      <a16:colId xmlns:a16="http://schemas.microsoft.com/office/drawing/2014/main" xmlns=""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81" name="Google Shape;1781;p81"/>
          <p:cNvGraphicFramePr/>
          <p:nvPr/>
        </p:nvGraphicFramePr>
        <p:xfrm>
          <a:off x="720000" y="2226230"/>
          <a:ext cx="7704000" cy="2377260"/>
        </p:xfrm>
        <a:graphic>
          <a:graphicData uri="http://schemas.openxmlformats.org/drawingml/2006/table">
            <a:tbl>
              <a:tblPr>
                <a:noFill/>
                <a:tableStyleId>{01C5FD88-1FBC-4601-974A-264DF83C4024}</a:tableStyleId>
              </a:tblPr>
              <a:tblGrid>
                <a:gridCol w="2460150">
                  <a:extLst>
                    <a:ext uri="{9D8B030D-6E8A-4147-A177-3AD203B41FA5}">
                      <a16:colId xmlns:a16="http://schemas.microsoft.com/office/drawing/2014/main" xmlns="" val="20000"/>
                    </a:ext>
                  </a:extLst>
                </a:gridCol>
                <a:gridCol w="1693400">
                  <a:extLst>
                    <a:ext uri="{9D8B030D-6E8A-4147-A177-3AD203B41FA5}">
                      <a16:colId xmlns:a16="http://schemas.microsoft.com/office/drawing/2014/main" xmlns="" val="20001"/>
                    </a:ext>
                  </a:extLst>
                </a:gridCol>
                <a:gridCol w="1775225">
                  <a:extLst>
                    <a:ext uri="{9D8B030D-6E8A-4147-A177-3AD203B41FA5}">
                      <a16:colId xmlns:a16="http://schemas.microsoft.com/office/drawing/2014/main" xmlns="" val="20002"/>
                    </a:ext>
                  </a:extLst>
                </a:gridCol>
                <a:gridCol w="1775225">
                  <a:extLst>
                    <a:ext uri="{9D8B030D-6E8A-4147-A177-3AD203B41FA5}">
                      <a16:colId xmlns:a16="http://schemas.microsoft.com/office/drawing/2014/main" xmlns="" val="20003"/>
                    </a:ext>
                  </a:extLst>
                </a:gridCol>
              </a:tblGrid>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Natural binary</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374200">
                <a:tc>
                  <a:txBody>
                    <a:bodyPr/>
                    <a:lstStyle/>
                    <a:p>
                      <a:pPr marL="0" lvl="0" indent="0" algn="l" rtl="0">
                        <a:spcBef>
                          <a:spcPts val="0"/>
                        </a:spcBef>
                        <a:spcAft>
                          <a:spcPts val="0"/>
                        </a:spcAft>
                        <a:buNone/>
                      </a:pP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Sign and magnitude</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374200">
                <a:tc>
                  <a:txBody>
                    <a:bodyPr/>
                    <a:lstStyle/>
                    <a:p>
                      <a:pPr marL="0" lvl="0" indent="0" algn="l" rtl="0">
                        <a:spcBef>
                          <a:spcPts val="0"/>
                        </a:spcBef>
                        <a:spcAft>
                          <a:spcPts val="0"/>
                        </a:spcAft>
                        <a:buNone/>
                      </a:pPr>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2’s complement</a:t>
                      </a: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74200">
                <a:tc>
                  <a:txBody>
                    <a:bodyPr/>
                    <a:lstStyle/>
                    <a:p>
                      <a:pPr marL="0" lvl="0" indent="0" algn="l" rtl="0">
                        <a:spcBef>
                          <a:spcPts val="0"/>
                        </a:spcBef>
                        <a:spcAft>
                          <a:spcPts val="0"/>
                        </a:spcAft>
                        <a:buNone/>
                      </a:pP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4873550"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p:txBody>
      </p:sp>
      <p:sp>
        <p:nvSpPr>
          <p:cNvPr id="1790" name="Google Shape;1790;p81"/>
          <p:cNvSpPr txBox="1"/>
          <p:nvPr/>
        </p:nvSpPr>
        <p:spPr>
          <a:xfrm>
            <a:off x="6648775"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p:txBody>
      </p:sp>
      <p:sp>
        <p:nvSpPr>
          <p:cNvPr id="1791" name="Google Shape;1791;p81"/>
          <p:cNvSpPr txBox="1"/>
          <p:nvPr/>
        </p:nvSpPr>
        <p:spPr>
          <a:xfrm>
            <a:off x="796200" y="1369700"/>
            <a:ext cx="42315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Coding of integer numbers with signs:</a:t>
            </a:r>
            <a:endParaRPr>
              <a:solidFill>
                <a:schemeClr val="dk2"/>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3"/>
                                        </p:tgtEl>
                                        <p:attrNameLst>
                                          <p:attrName>style.visibility</p:attrName>
                                        </p:attrNameLst>
                                      </p:cBhvr>
                                      <p:to>
                                        <p:strVal val="visible"/>
                                      </p:to>
                                    </p:set>
                                    <p:animEffect transition="in" filter="fade">
                                      <p:cBhvr>
                                        <p:cTn id="17"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0" end="0"/>
                                            </p:txEl>
                                          </p:spTgt>
                                        </p:tgtEl>
                                        <p:attrNameLst>
                                          <p:attrName>style.visibility</p:attrName>
                                        </p:attrNameLst>
                                      </p:cBhvr>
                                      <p:to>
                                        <p:strVal val="visible"/>
                                      </p:to>
                                    </p:set>
                                    <p:animEffect transition="in" filter="fade">
                                      <p:cBhvr>
                                        <p:cTn id="12" dur="500"/>
                                        <p:tgtEl>
                                          <p:spTgt spid="13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2" end="2"/>
                                            </p:txEl>
                                          </p:spTgt>
                                        </p:tgtEl>
                                        <p:attrNameLst>
                                          <p:attrName>style.visibility</p:attrName>
                                        </p:attrNameLst>
                                      </p:cBhvr>
                                      <p:to>
                                        <p:strVal val="visible"/>
                                      </p:to>
                                    </p:set>
                                    <p:animEffect transition="in" filter="fade">
                                      <p:cBhvr>
                                        <p:cTn id="17" dur="500"/>
                                        <p:tgtEl>
                                          <p:spTgt spid="1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4" end="4"/>
                                            </p:txEl>
                                          </p:spTgt>
                                        </p:tgtEl>
                                        <p:attrNameLst>
                                          <p:attrName>style.visibility</p:attrName>
                                        </p:attrNameLst>
                                      </p:cBhvr>
                                      <p:to>
                                        <p:strVal val="visible"/>
                                      </p:to>
                                    </p:set>
                                    <p:animEffect transition="in" filter="fade">
                                      <p:cBhvr>
                                        <p:cTn id="22" dur="500"/>
                                        <p:tgtEl>
                                          <p:spTgt spid="139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94">
                                            <p:txEl>
                                              <p:pRg st="6" end="6"/>
                                            </p:txEl>
                                          </p:spTgt>
                                        </p:tgtEl>
                                        <p:attrNameLst>
                                          <p:attrName>style.visibility</p:attrName>
                                        </p:attrNameLst>
                                      </p:cBhvr>
                                      <p:to>
                                        <p:strVal val="visible"/>
                                      </p:to>
                                    </p:set>
                                    <p:animEffect transition="in" filter="fade">
                                      <p:cBhvr>
                                        <p:cTn id="27" dur="500"/>
                                        <p:tgtEl>
                                          <p:spTgt spid="13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2"/>
                </a:solidFill>
              </a:rPr>
              <a:t>02</a:t>
            </a:r>
            <a:endParaRPr dirty="0">
              <a:solidFill>
                <a:schemeClr val="accent2"/>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837</Words>
  <Application>Microsoft Office PowerPoint</Application>
  <PresentationFormat>On-screen Show (16:9)</PresentationFormat>
  <Paragraphs>154</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Oswald</vt:lpstr>
      <vt:lpstr>Calibri</vt:lpstr>
      <vt:lpstr>Bebas Neue</vt:lpstr>
      <vt:lpstr>Arial</vt:lpstr>
      <vt:lpstr>Fira Code</vt:lpstr>
      <vt:lpstr>Fira Code Light</vt:lpstr>
      <vt:lpstr>Open Sans</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02</vt:lpstr>
      <vt:lpstr>/CONCEPTS</vt:lpstr>
      <vt:lpstr>/PRACTICAL EXERCISE</vt:lpstr>
      <vt:lpstr>/SOFTWARE ENGINEERING PROCESS</vt:lpstr>
      <vt:lpstr>/A PICTURE ALWAYS REINFORCES THE CONCEPT</vt:lpstr>
      <vt:lpstr>&lt;9h 55m 23s&gt;</vt:lpstr>
      <vt:lpstr>/EXAMPLES</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14</cp:revision>
  <dcterms:modified xsi:type="dcterms:W3CDTF">2022-09-17T15:10:51Z</dcterms:modified>
</cp:coreProperties>
</file>